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embeddedFontLst>
    <p:embeddedFont>
      <p:font typeface="Roboto"/>
      <p:regular r:id="rId9"/>
      <p:bold r:id="rId10"/>
      <p:italic r:id="rId11"/>
      <p:boldItalic r:id="rId12"/>
    </p:embeddedFont>
    <p:embeddedFont>
      <p:font typeface="Fira Sans Extra Condensed Medium"/>
      <p:regular r:id="rId13"/>
      <p:bold r:id="rId14"/>
      <p:italic r:id="rId15"/>
      <p:boldItalic r:id="rId16"/>
    </p:embeddedFont>
    <p:embeddedFont>
      <p:font typeface="Fira Sans Extra Condensed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1" roundtripDataSignature="AMtx7mit5EI7g5+cugNnK3nXp3WKobuD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-boldItalic.fntdata"/><Relationship Id="rId11" Type="http://schemas.openxmlformats.org/officeDocument/2006/relationships/font" Target="fonts/Roboto-italic.fntdata"/><Relationship Id="rId10" Type="http://schemas.openxmlformats.org/officeDocument/2006/relationships/font" Target="fonts/Roboto-bold.fntdata"/><Relationship Id="rId21" Type="http://customschemas.google.com/relationships/presentationmetadata" Target="metadata"/><Relationship Id="rId13" Type="http://schemas.openxmlformats.org/officeDocument/2006/relationships/font" Target="fonts/FiraSansExtraCondensedMedium-regular.fntdata"/><Relationship Id="rId12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Roboto-regular.fntdata"/><Relationship Id="rId15" Type="http://schemas.openxmlformats.org/officeDocument/2006/relationships/font" Target="fonts/FiraSansExtraCondensedMedium-italic.fntdata"/><Relationship Id="rId14" Type="http://schemas.openxmlformats.org/officeDocument/2006/relationships/font" Target="fonts/FiraSansExtraCondensedMedium-bold.fntdata"/><Relationship Id="rId17" Type="http://schemas.openxmlformats.org/officeDocument/2006/relationships/font" Target="fonts/FiraSansExtraCondensed-regular.fntdata"/><Relationship Id="rId16" Type="http://schemas.openxmlformats.org/officeDocument/2006/relationships/font" Target="fonts/FiraSansExtraCondensedMedium-boldItalic.fntdata"/><Relationship Id="rId5" Type="http://schemas.openxmlformats.org/officeDocument/2006/relationships/slide" Target="slides/slide1.xml"/><Relationship Id="rId19" Type="http://schemas.openxmlformats.org/officeDocument/2006/relationships/font" Target="fonts/FiraSansExtraCondensed-italic.fntdata"/><Relationship Id="rId6" Type="http://schemas.openxmlformats.org/officeDocument/2006/relationships/slide" Target="slides/slide2.xml"/><Relationship Id="rId18" Type="http://schemas.openxmlformats.org/officeDocument/2006/relationships/font" Target="fonts/FiraSansExtraCondense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38e64bc662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g238e64bc662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38e64bc662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238e64bc662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6"/>
          <p:cNvSpPr txBox="1"/>
          <p:nvPr>
            <p:ph type="ctrTitle"/>
          </p:nvPr>
        </p:nvSpPr>
        <p:spPr>
          <a:xfrm>
            <a:off x="710280" y="536650"/>
            <a:ext cx="49182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0" name="Google Shape;10;p36"/>
          <p:cNvSpPr txBox="1"/>
          <p:nvPr>
            <p:ph idx="1" type="subTitle"/>
          </p:nvPr>
        </p:nvSpPr>
        <p:spPr>
          <a:xfrm>
            <a:off x="710275" y="2589250"/>
            <a:ext cx="49182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4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7"/>
          <p:cNvSpPr txBox="1"/>
          <p:nvPr>
            <p:ph type="title"/>
          </p:nvPr>
        </p:nvSpPr>
        <p:spPr>
          <a:xfrm>
            <a:off x="483675" y="415425"/>
            <a:ext cx="82032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1"/>
          <p:cNvSpPr txBox="1"/>
          <p:nvPr>
            <p:ph type="title"/>
          </p:nvPr>
        </p:nvSpPr>
        <p:spPr>
          <a:xfrm>
            <a:off x="483675" y="415425"/>
            <a:ext cx="82032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18" name="Google Shape;18;p41"/>
          <p:cNvSpPr txBox="1"/>
          <p:nvPr>
            <p:ph idx="1" type="body"/>
          </p:nvPr>
        </p:nvSpPr>
        <p:spPr>
          <a:xfrm>
            <a:off x="483675" y="1031250"/>
            <a:ext cx="8203200" cy="3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2"/>
          <p:cNvSpPr txBox="1"/>
          <p:nvPr>
            <p:ph type="title"/>
          </p:nvPr>
        </p:nvSpPr>
        <p:spPr>
          <a:xfrm>
            <a:off x="483675" y="415425"/>
            <a:ext cx="82032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2" name="Google Shape;22;p4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4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" name="Google Shape;27;p4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1" name="Google Shape;31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4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" name="Google Shape;35;p4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6" name="Google Shape;36;p4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0" name="Google Shape;40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5"/>
          <p:cNvSpPr txBox="1"/>
          <p:nvPr>
            <p:ph type="title"/>
          </p:nvPr>
        </p:nvSpPr>
        <p:spPr>
          <a:xfrm>
            <a:off x="483675" y="415425"/>
            <a:ext cx="82032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b="0" i="0" sz="2500" u="none" cap="none" strike="noStrik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b="0" i="0" sz="2500" u="none" cap="none" strike="noStrik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b="0" i="0" sz="2500" u="none" cap="none" strike="noStrik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b="0" i="0" sz="2500" u="none" cap="none" strike="noStrik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b="0" i="0" sz="2500" u="none" cap="none" strike="noStrik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b="0" i="0" sz="2500" u="none" cap="none" strike="noStrik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b="0" i="0" sz="2500" u="none" cap="none" strike="noStrik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b="0" i="0" sz="2500" u="none" cap="none" strike="noStrik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Fira Sans Extra Condensed Medium"/>
              <a:buNone/>
              <a:defRPr b="0" i="0" sz="2500" u="none" cap="none" strike="noStrik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" name="Google Shape;7;p35"/>
          <p:cNvSpPr txBox="1"/>
          <p:nvPr>
            <p:ph idx="1" type="body"/>
          </p:nvPr>
        </p:nvSpPr>
        <p:spPr>
          <a:xfrm>
            <a:off x="483675" y="1031250"/>
            <a:ext cx="8203200" cy="3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288">
          <p15:clr>
            <a:srgbClr val="EA4335"/>
          </p15:clr>
        </p15:guide>
        <p15:guide id="4" pos="5472">
          <p15:clr>
            <a:srgbClr val="EA4335"/>
          </p15:clr>
        </p15:guide>
        <p15:guide id="5" orient="horz" pos="262">
          <p15:clr>
            <a:srgbClr val="EA4335"/>
          </p15:clr>
        </p15:guide>
        <p15:guide id="6" orient="horz" pos="297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38e64bc662_5_0"/>
          <p:cNvSpPr txBox="1"/>
          <p:nvPr>
            <p:ph type="ctrTitle"/>
          </p:nvPr>
        </p:nvSpPr>
        <p:spPr>
          <a:xfrm>
            <a:off x="57375" y="49800"/>
            <a:ext cx="6710700" cy="16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n" sz="33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The Rise and Fall of La Quinta Inn &amp; Suites by Wyndham: </a:t>
            </a:r>
            <a:r>
              <a:rPr lang="en" sz="33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An Analysis</a:t>
            </a:r>
            <a:endParaRPr sz="33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" name="Google Shape;52;g238e64bc662_5_0"/>
          <p:cNvSpPr txBox="1"/>
          <p:nvPr>
            <p:ph idx="1" type="subTitle"/>
          </p:nvPr>
        </p:nvSpPr>
        <p:spPr>
          <a:xfrm>
            <a:off x="6085275" y="1729500"/>
            <a:ext cx="3058800" cy="26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Team: Just here for Snacks!!</a:t>
            </a:r>
            <a:endParaRPr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Members: </a:t>
            </a:r>
            <a:endParaRPr sz="14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Urvi Vaidya, Katherine Yu, Xu Wang, Joanna Sun, Jiarui Song</a:t>
            </a:r>
            <a:endParaRPr sz="14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700">
              <a:solidFill>
                <a:schemeClr val="accent1"/>
              </a:solidFill>
            </a:endParaRPr>
          </a:p>
        </p:txBody>
      </p:sp>
      <p:pic>
        <p:nvPicPr>
          <p:cNvPr id="53" name="Google Shape;53;g238e64bc662_5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10325"/>
            <a:ext cx="6003774" cy="353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38e64bc662_0_71"/>
          <p:cNvSpPr txBox="1"/>
          <p:nvPr>
            <p:ph type="title"/>
          </p:nvPr>
        </p:nvSpPr>
        <p:spPr>
          <a:xfrm>
            <a:off x="457200" y="265625"/>
            <a:ext cx="82032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Rise and Fall of La Quinta Inn &amp; Suites by Wyndham</a:t>
            </a:r>
            <a:endParaRPr/>
          </a:p>
        </p:txBody>
      </p:sp>
      <p:sp>
        <p:nvSpPr>
          <p:cNvPr id="59" name="Google Shape;59;g238e64bc662_0_71"/>
          <p:cNvSpPr txBox="1"/>
          <p:nvPr/>
        </p:nvSpPr>
        <p:spPr>
          <a:xfrm>
            <a:off x="0" y="1031175"/>
            <a:ext cx="2433600" cy="16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Scenario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are exploring  the factors that contributed to the rise and eventual decline of LQI in popularity from a customer perspective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0" name="Google Shape;60;g238e64bc662_0_71"/>
          <p:cNvGrpSpPr/>
          <p:nvPr/>
        </p:nvGrpSpPr>
        <p:grpSpPr>
          <a:xfrm>
            <a:off x="2337009" y="915441"/>
            <a:ext cx="5739034" cy="3474662"/>
            <a:chOff x="-703825" y="1098600"/>
            <a:chExt cx="5734949" cy="3727739"/>
          </a:xfrm>
        </p:grpSpPr>
        <p:pic>
          <p:nvPicPr>
            <p:cNvPr id="61" name="Google Shape;61;g238e64bc662_0_71"/>
            <p:cNvPicPr preferRelativeResize="0"/>
            <p:nvPr/>
          </p:nvPicPr>
          <p:blipFill rotWithShape="1">
            <a:blip r:embed="rId3">
              <a:alphaModFix/>
            </a:blip>
            <a:srcRect b="0" l="0" r="29804" t="0"/>
            <a:stretch/>
          </p:blipFill>
          <p:spPr>
            <a:xfrm>
              <a:off x="-703825" y="1098600"/>
              <a:ext cx="5734949" cy="372773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" name="Google Shape;62;g238e64bc662_0_71"/>
            <p:cNvSpPr txBox="1"/>
            <p:nvPr/>
          </p:nvSpPr>
          <p:spPr>
            <a:xfrm>
              <a:off x="3361722" y="1566399"/>
              <a:ext cx="1327500" cy="16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" sz="900">
                  <a:solidFill>
                    <a:srgbClr val="3C78D8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La Quinta Inn &amp; Suites</a:t>
              </a:r>
              <a:endParaRPr b="0" i="0" sz="900" u="none" cap="none" strike="noStrike">
                <a:solidFill>
                  <a:srgbClr val="3C78D8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3" name="Google Shape;63;g238e64bc662_0_71"/>
            <p:cNvSpPr txBox="1"/>
            <p:nvPr/>
          </p:nvSpPr>
          <p:spPr>
            <a:xfrm>
              <a:off x="3361694" y="1727399"/>
              <a:ext cx="1482000" cy="16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" sz="900">
                  <a:solidFill>
                    <a:srgbClr val="A64D79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100 Similar Business</a:t>
              </a:r>
              <a:endParaRPr b="0" i="0" sz="900" u="none" cap="none" strike="noStrike">
                <a:solidFill>
                  <a:srgbClr val="A64D7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4" name="Google Shape;64;g238e64bc662_0_71"/>
            <p:cNvSpPr/>
            <p:nvPr/>
          </p:nvSpPr>
          <p:spPr>
            <a:xfrm>
              <a:off x="3153810" y="1785006"/>
              <a:ext cx="207900" cy="45900"/>
            </a:xfrm>
            <a:prstGeom prst="rect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g238e64bc662_0_71"/>
            <p:cNvSpPr/>
            <p:nvPr/>
          </p:nvSpPr>
          <p:spPr>
            <a:xfrm>
              <a:off x="3153825" y="1624001"/>
              <a:ext cx="207900" cy="45900"/>
            </a:xfrm>
            <a:prstGeom prst="rect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6" name="Google Shape;66;g238e64bc662_0_71"/>
          <p:cNvCxnSpPr/>
          <p:nvPr/>
        </p:nvCxnSpPr>
        <p:spPr>
          <a:xfrm flipH="1">
            <a:off x="3104687" y="1819578"/>
            <a:ext cx="576864" cy="122732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" name="Google Shape;67;g238e64bc662_0_71"/>
          <p:cNvSpPr txBox="1"/>
          <p:nvPr/>
        </p:nvSpPr>
        <p:spPr>
          <a:xfrm>
            <a:off x="1351406" y="2891959"/>
            <a:ext cx="1453233" cy="4002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g238e64bc662_0_71"/>
          <p:cNvSpPr txBox="1"/>
          <p:nvPr/>
        </p:nvSpPr>
        <p:spPr>
          <a:xfrm>
            <a:off x="1870570" y="3131548"/>
            <a:ext cx="1714696" cy="1856355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year 2013 to 2015, the hotel guests indicated satisfaction towards the 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amenity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such as the 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room space and bathroom furnishings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as well as the location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9" name="Google Shape;69;g238e64bc662_0_71"/>
          <p:cNvCxnSpPr/>
          <p:nvPr/>
        </p:nvCxnSpPr>
        <p:spPr>
          <a:xfrm>
            <a:off x="6382173" y="2541457"/>
            <a:ext cx="632791" cy="101128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0" name="Google Shape;70;g238e64bc662_0_71"/>
          <p:cNvSpPr txBox="1"/>
          <p:nvPr/>
        </p:nvSpPr>
        <p:spPr>
          <a:xfrm>
            <a:off x="7071718" y="3037709"/>
            <a:ext cx="1956570" cy="1856355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Since 2018, people complained about the sanitation conditions, service manners, and noise due to an ongoing construction, which imply the declining trend of the star ranking throughout the years.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"/>
          <p:cNvSpPr txBox="1"/>
          <p:nvPr>
            <p:ph type="title"/>
          </p:nvPr>
        </p:nvSpPr>
        <p:spPr>
          <a:xfrm>
            <a:off x="253075" y="66700"/>
            <a:ext cx="8203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The Rise 									</a:t>
            </a:r>
            <a:r>
              <a:rPr lang="en" sz="2400">
                <a:solidFill>
                  <a:schemeClr val="dk1"/>
                </a:solidFill>
              </a:rPr>
              <a:t>T</a:t>
            </a:r>
            <a:r>
              <a:rPr lang="en" sz="2400">
                <a:solidFill>
                  <a:schemeClr val="dk1"/>
                </a:solidFill>
              </a:rPr>
              <a:t>he Fall</a:t>
            </a:r>
            <a:endParaRPr sz="2400"/>
          </a:p>
        </p:txBody>
      </p:sp>
      <p:cxnSp>
        <p:nvCxnSpPr>
          <p:cNvPr id="76" name="Google Shape;76;p4"/>
          <p:cNvCxnSpPr/>
          <p:nvPr/>
        </p:nvCxnSpPr>
        <p:spPr>
          <a:xfrm flipH="1" rot="-5400000">
            <a:off x="2421300" y="1707000"/>
            <a:ext cx="4301400" cy="17295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diamond"/>
            <a:tailEnd len="med" w="med" type="diamond"/>
          </a:ln>
        </p:spPr>
      </p:cxnSp>
      <p:grpSp>
        <p:nvGrpSpPr>
          <p:cNvPr id="77" name="Google Shape;77;p4"/>
          <p:cNvGrpSpPr/>
          <p:nvPr/>
        </p:nvGrpSpPr>
        <p:grpSpPr>
          <a:xfrm>
            <a:off x="3826150" y="228462"/>
            <a:ext cx="5127225" cy="4705462"/>
            <a:chOff x="3826150" y="228462"/>
            <a:chExt cx="5127225" cy="4705462"/>
          </a:xfrm>
        </p:grpSpPr>
        <p:pic>
          <p:nvPicPr>
            <p:cNvPr id="78" name="Google Shape;78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566150" y="3353300"/>
              <a:ext cx="3387225" cy="1580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148175" y="1793900"/>
              <a:ext cx="2223175" cy="16816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826150" y="228462"/>
              <a:ext cx="2223175" cy="2212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" name="Google Shape;81;p4"/>
            <p:cNvSpPr txBox="1"/>
            <p:nvPr/>
          </p:nvSpPr>
          <p:spPr>
            <a:xfrm>
              <a:off x="6148175" y="498050"/>
              <a:ext cx="2320500" cy="912600"/>
            </a:xfrm>
            <a:prstGeom prst="rect">
              <a:avLst/>
            </a:prstGeom>
            <a:noFill/>
            <a:ln cap="flat" cmpd="sng" w="9525">
              <a:solidFill>
                <a:srgbClr val="5EB2F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lang="en" sz="1100"/>
                <a:t>Construction </a:t>
              </a:r>
              <a:r>
                <a:rPr lang="en" sz="1100">
                  <a:solidFill>
                    <a:schemeClr val="accent2"/>
                  </a:solidFill>
                </a:rPr>
                <a:t>noise</a:t>
              </a:r>
              <a:endParaRPr sz="1100">
                <a:solidFill>
                  <a:schemeClr val="accent2"/>
                </a:solidFill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lang="en" sz="1100">
                  <a:solidFill>
                    <a:schemeClr val="accent2"/>
                  </a:solidFill>
                </a:rPr>
                <a:t>Poor </a:t>
              </a:r>
              <a:r>
                <a:rPr lang="en" sz="1100">
                  <a:solidFill>
                    <a:schemeClr val="dk1"/>
                  </a:solidFill>
                </a:rPr>
                <a:t>customer service and sa</a:t>
              </a:r>
              <a:r>
                <a:rPr lang="en" sz="1100">
                  <a:solidFill>
                    <a:schemeClr val="dk1"/>
                  </a:solidFill>
                </a:rPr>
                <a:t>nitation</a:t>
              </a:r>
              <a:r>
                <a:rPr lang="en" sz="1100">
                  <a:solidFill>
                    <a:schemeClr val="dk1"/>
                  </a:solidFill>
                </a:rPr>
                <a:t> conditions</a:t>
              </a:r>
              <a:endParaRPr sz="1100">
                <a:solidFill>
                  <a:schemeClr val="dk1"/>
                </a:solidFill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>
                  <a:solidFill>
                    <a:schemeClr val="accent2"/>
                  </a:solidFill>
                </a:rPr>
                <a:t>No</a:t>
              </a:r>
              <a:r>
                <a:rPr lang="en" sz="1100">
                  <a:solidFill>
                    <a:srgbClr val="5EB2FC"/>
                  </a:solidFill>
                </a:rPr>
                <a:t> </a:t>
              </a:r>
              <a:r>
                <a:rPr lang="en" sz="1100">
                  <a:solidFill>
                    <a:schemeClr val="dk1"/>
                  </a:solidFill>
                </a:rPr>
                <a:t>maintenance</a:t>
              </a:r>
              <a:endParaRPr sz="1100">
                <a:solidFill>
                  <a:schemeClr val="dk1"/>
                </a:solidFill>
              </a:endParaRPr>
            </a:p>
          </p:txBody>
        </p:sp>
      </p:grpSp>
      <p:grpSp>
        <p:nvGrpSpPr>
          <p:cNvPr id="82" name="Google Shape;82;p4"/>
          <p:cNvGrpSpPr/>
          <p:nvPr/>
        </p:nvGrpSpPr>
        <p:grpSpPr>
          <a:xfrm>
            <a:off x="307875" y="415925"/>
            <a:ext cx="4985275" cy="4564575"/>
            <a:chOff x="307875" y="415925"/>
            <a:chExt cx="4985275" cy="4564575"/>
          </a:xfrm>
        </p:grpSpPr>
        <p:pic>
          <p:nvPicPr>
            <p:cNvPr id="83" name="Google Shape;83;p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07875" y="415925"/>
              <a:ext cx="3023700" cy="1580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84;p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57200" y="1996550"/>
              <a:ext cx="2357700" cy="1698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72550" y="2656175"/>
              <a:ext cx="2320600" cy="2324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6" name="Google Shape;86;p4"/>
            <p:cNvSpPr txBox="1"/>
            <p:nvPr/>
          </p:nvSpPr>
          <p:spPr>
            <a:xfrm>
              <a:off x="457200" y="3844825"/>
              <a:ext cx="2167500" cy="938100"/>
            </a:xfrm>
            <a:prstGeom prst="rect">
              <a:avLst/>
            </a:prstGeom>
            <a:noFill/>
            <a:ln cap="flat" cmpd="sng" w="9525">
              <a:solidFill>
                <a:srgbClr val="F4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>
                  <a:solidFill>
                    <a:srgbClr val="EC3A3B"/>
                  </a:solidFill>
                </a:rPr>
                <a:t>Huge</a:t>
              </a:r>
              <a:r>
                <a:rPr lang="en" sz="1100">
                  <a:solidFill>
                    <a:srgbClr val="F4CCCC"/>
                  </a:solidFill>
                </a:rPr>
                <a:t> </a:t>
              </a:r>
              <a:r>
                <a:rPr lang="en" sz="1100">
                  <a:solidFill>
                    <a:schemeClr val="dk1"/>
                  </a:solidFill>
                </a:rPr>
                <a:t>room, big &amp;</a:t>
              </a:r>
              <a:r>
                <a:rPr lang="en" sz="1100">
                  <a:solidFill>
                    <a:srgbClr val="69E781"/>
                  </a:solidFill>
                </a:rPr>
                <a:t> </a:t>
              </a:r>
              <a:r>
                <a:rPr lang="en" sz="1100">
                  <a:solidFill>
                    <a:srgbClr val="EC3A3B"/>
                  </a:solidFill>
                </a:rPr>
                <a:t>comfortable</a:t>
              </a:r>
              <a:r>
                <a:rPr lang="en" sz="1100">
                  <a:solidFill>
                    <a:schemeClr val="dk1"/>
                  </a:solidFill>
                </a:rPr>
                <a:t> bed</a:t>
              </a:r>
              <a:endParaRPr sz="1100">
                <a:solidFill>
                  <a:schemeClr val="dk1"/>
                </a:solidFill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>
                  <a:solidFill>
                    <a:srgbClr val="EC3A3B"/>
                  </a:solidFill>
                </a:rPr>
                <a:t>Convenient </a:t>
              </a:r>
              <a:r>
                <a:rPr lang="en" sz="1100">
                  <a:solidFill>
                    <a:schemeClr val="dk1"/>
                  </a:solidFill>
                </a:rPr>
                <a:t>location</a:t>
              </a:r>
              <a:endParaRPr sz="1100">
                <a:solidFill>
                  <a:schemeClr val="dk1"/>
                </a:solidFill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>
                  <a:solidFill>
                    <a:srgbClr val="EC3A3B"/>
                  </a:solidFill>
                </a:rPr>
                <a:t>Free </a:t>
              </a:r>
              <a:r>
                <a:rPr lang="en" sz="1100">
                  <a:solidFill>
                    <a:schemeClr val="dk1"/>
                  </a:solidFill>
                </a:rPr>
                <a:t>breakfast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/>
          <p:nvPr>
            <p:ph type="title"/>
          </p:nvPr>
        </p:nvSpPr>
        <p:spPr>
          <a:xfrm>
            <a:off x="470400" y="93825"/>
            <a:ext cx="82032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>
                <a:solidFill>
                  <a:schemeClr val="dk1"/>
                </a:solidFill>
              </a:rPr>
              <a:t>Competition Analysis &amp; Conclusion</a:t>
            </a:r>
            <a:endParaRPr/>
          </a:p>
        </p:txBody>
      </p:sp>
      <p:sp>
        <p:nvSpPr>
          <p:cNvPr id="92" name="Google Shape;92;p5"/>
          <p:cNvSpPr txBox="1"/>
          <p:nvPr/>
        </p:nvSpPr>
        <p:spPr>
          <a:xfrm>
            <a:off x="318028" y="3662475"/>
            <a:ext cx="3240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We find that the positive reviews for the competing businesses fell mainly into 4 broad topics, location, experience, service and activities.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3" name="Google Shape;93;p5"/>
          <p:cNvCxnSpPr/>
          <p:nvPr/>
        </p:nvCxnSpPr>
        <p:spPr>
          <a:xfrm flipH="1">
            <a:off x="4111225" y="629350"/>
            <a:ext cx="9000" cy="43377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4" name="Google Shape;94;p5"/>
          <p:cNvSpPr txBox="1"/>
          <p:nvPr/>
        </p:nvSpPr>
        <p:spPr>
          <a:xfrm>
            <a:off x="4527725" y="771800"/>
            <a:ext cx="37761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What went wrong: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La Quinta did not maintain its property standards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Did not focus on cleanliness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Unsuccessful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transition after Covid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No parking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What they could have done: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Upgrade room standard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Collaborate with parking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Accommodate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after Covid: resume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breakfast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policy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400" y="728850"/>
            <a:ext cx="3124149" cy="28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